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  <p:sldMasterId id="2147483704" r:id="rId4"/>
  </p:sldMasterIdLst>
  <p:notesMasterIdLst>
    <p:notesMasterId r:id="rId35"/>
  </p:notesMasterIdLst>
  <p:handoutMasterIdLst>
    <p:handoutMasterId r:id="rId36"/>
  </p:handoutMasterIdLst>
  <p:sldIdLst>
    <p:sldId id="354" r:id="rId5"/>
    <p:sldId id="342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257" r:id="rId18"/>
    <p:sldId id="352" r:id="rId19"/>
    <p:sldId id="347" r:id="rId20"/>
    <p:sldId id="344" r:id="rId21"/>
    <p:sldId id="345" r:id="rId22"/>
    <p:sldId id="343" r:id="rId23"/>
    <p:sldId id="346" r:id="rId24"/>
    <p:sldId id="350" r:id="rId25"/>
    <p:sldId id="349" r:id="rId26"/>
    <p:sldId id="351" r:id="rId27"/>
    <p:sldId id="353" r:id="rId28"/>
    <p:sldId id="348" r:id="rId29"/>
    <p:sldId id="320" r:id="rId30"/>
    <p:sldId id="318" r:id="rId31"/>
    <p:sldId id="324" r:id="rId32"/>
    <p:sldId id="332" r:id="rId33"/>
    <p:sldId id="326" r:id="rId3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Department of Health Revenue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FB08188-FB9D-4949-BE80-6BFD6C7BD615}" type="PERCENTAGE">
                      <a:rPr lang="en-US" smtClean="0"/>
                      <a:pPr/>
                      <a:t>[PERCENTAGE]</a:t>
                    </a:fld>
                    <a:r>
                      <a:rPr lang="en-US" dirty="0" smtClean="0"/>
                      <a:t> Private/local funds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4865242-EF4E-4FD4-BF37-CEFF495604BF}" type="PERCENTAGE">
                      <a:rPr lang="en-US" smtClean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Federal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funds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117BFB1-6B49-4B3C-93A7-D8E35A95B1E1}" type="PERCENTAGE">
                      <a:rPr lang="en-US" smtClean="0"/>
                      <a:pPr/>
                      <a:t>[PERCENTAGE]</a:t>
                    </a:fld>
                    <a:r>
                      <a:rPr lang="en-US" dirty="0" smtClean="0"/>
                      <a:t> Dedicated funds 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Private/local funds</c:v>
                </c:pt>
                <c:pt idx="1">
                  <c:v>Federal</c:v>
                </c:pt>
                <c:pt idx="2">
                  <c:v>Dedicated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0.46</c:v>
                </c:pt>
                <c:pt idx="2">
                  <c:v>0.27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Newborn Screening Revenue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7.4543676181102414E-2"/>
                  <c:y val="-0.287724084170516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4FE2A6-8C80-4BE6-93FF-7061285773A3}" type="CATEGORYNAME">
                      <a:rPr lang="en-US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98.5%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432394192913386"/>
                  <c:y val="0.119454286450892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FA724E-C990-4EF2-B6FA-C3A30453C279}" type="CATEGORYNAM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1600" baseline="0" dirty="0" smtClean="0">
                        <a:solidFill>
                          <a:schemeClr val="tx1"/>
                        </a:solidFill>
                      </a:rPr>
                      <a:t>1.5%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Private/local funds</c:v>
                </c:pt>
                <c:pt idx="1">
                  <c:v>Dedicated funds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2"/>
                <c:pt idx="0">
                  <c:v>0.99</c:v>
                </c:pt>
                <c:pt idx="1">
                  <c:v>1.4999999999999999E-2</c:v>
                </c:pt>
              </c:numCache>
            </c:numRef>
          </c:val>
          <c:extLst/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0BBFF-35D3-429C-B974-046E71A3F31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4CA9B-24DD-4035-A043-612787D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1EF3A66-6889-4A1F-9F7A-333F0817A42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85F77E0-A9F2-4003-9129-84DE186C4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1D773-8464-4826-A347-EEDCEE98BCC9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205537" cy="349091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3799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8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use a biennium budget (2 year)</a:t>
            </a:r>
          </a:p>
          <a:p>
            <a:pPr defTabSz="933237"/>
            <a:endParaRPr lang="en-US" dirty="0" smtClean="0"/>
          </a:p>
          <a:p>
            <a:pPr defTabSz="933237"/>
            <a:r>
              <a:rPr lang="en-US" dirty="0" smtClean="0"/>
              <a:t>Projected by combination of research and internal knowledge</a:t>
            </a:r>
          </a:p>
          <a:p>
            <a:pPr defTabSz="933237"/>
            <a:endParaRPr lang="en-US" dirty="0" smtClean="0"/>
          </a:p>
          <a:p>
            <a:pPr marL="171450" indent="-171450" defTabSz="933237">
              <a:buFont typeface="Arial" panose="020B0604020202020204" pitchFamily="34" charset="0"/>
              <a:buChar char="•"/>
            </a:pPr>
            <a:r>
              <a:rPr lang="en-US" dirty="0" smtClean="0"/>
              <a:t>Our</a:t>
            </a:r>
            <a:r>
              <a:rPr lang="en-US" baseline="0" dirty="0" smtClean="0"/>
              <a:t> research is gathered from the </a:t>
            </a:r>
            <a:r>
              <a:rPr lang="en-US" baseline="0" dirty="0" err="1" smtClean="0"/>
              <a:t>Governer’s</a:t>
            </a:r>
            <a:r>
              <a:rPr lang="en-US" baseline="0" dirty="0" smtClean="0"/>
              <a:t> budget office – the state predicts the number of births each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so we use their data</a:t>
            </a:r>
          </a:p>
          <a:p>
            <a:pPr marL="171450" indent="-171450" defTabSz="933237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 defTabSz="933237">
              <a:buFont typeface="Arial" panose="020B0604020202020204" pitchFamily="34" charset="0"/>
              <a:buChar char="•"/>
            </a:pPr>
            <a:r>
              <a:rPr lang="en-US" baseline="0" dirty="0" smtClean="0"/>
              <a:t>We do not use out of hospital births in our projections</a:t>
            </a:r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EXCEL SPREADSHEET – Let’s take a look at the NBS fee budget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17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78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6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42" indent="-2911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80" indent="-23293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51" indent="-23293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22" indent="-23293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95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166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038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910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1D773-8464-4826-A347-EEDCEE98BCC9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8880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6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66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3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12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5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0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87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42" indent="-2911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80" indent="-23293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51" indent="-23293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22" indent="-23293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95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166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038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910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1D773-8464-4826-A347-EEDCEE98BCC9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0022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7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42" indent="-2911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80" indent="-23293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51" indent="-23293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22" indent="-23293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95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166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038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910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1D773-8464-4826-A347-EEDCEE98BCC9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391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7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3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1D773-8464-4826-A347-EEDCEE98BCC9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205537" cy="349091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703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9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major aspects of budgets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3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</a:t>
            </a:r>
            <a:r>
              <a:rPr lang="en-US" baseline="0" dirty="0" smtClean="0"/>
              <a:t> for service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State funds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Agency funds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Private foundations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Federal funds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Donations from community –some can be restricted to a certain item, some are for general use as see fit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2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12% of dedicated is GFS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0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the contrary,</a:t>
            </a:r>
            <a:r>
              <a:rPr lang="en-US" baseline="0" dirty="0" smtClean="0"/>
              <a:t> here is how the NBS is funded.</a:t>
            </a:r>
          </a:p>
          <a:p>
            <a:endParaRPr lang="en-US" baseline="0" dirty="0" smtClean="0"/>
          </a:p>
          <a:p>
            <a:r>
              <a:rPr lang="en-US" dirty="0" smtClean="0"/>
              <a:t>Of the 98% local, 81% is fees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98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09" indent="-233309">
              <a:buAutoNum type="arabicParenR"/>
            </a:pPr>
            <a:r>
              <a:rPr lang="en-US" baseline="0" dirty="0" smtClean="0"/>
              <a:t>Two screen state that charges for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screen only (so we are charging per baby)– CLICK – cost is $92.60/baby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33309" indent="-233309" defTabSz="933237">
              <a:buFontTx/>
              <a:buAutoNum type="arabicParenR"/>
            </a:pPr>
            <a:r>
              <a:rPr lang="en-US" baseline="0" dirty="0" smtClean="0"/>
              <a:t>CLICK, CLICK</a:t>
            </a:r>
          </a:p>
          <a:p>
            <a:pPr marL="0" indent="0" defTabSz="933237">
              <a:buFontTx/>
              <a:buNone/>
            </a:pPr>
            <a:endParaRPr lang="en-US" baseline="0" dirty="0" smtClean="0"/>
          </a:p>
          <a:p>
            <a:pPr marL="233309" indent="-233309" defTabSz="933237">
              <a:buFontTx/>
              <a:buAutoNum type="arabicParenR"/>
            </a:pPr>
            <a:r>
              <a:rPr lang="en-US" baseline="0" dirty="0" smtClean="0"/>
              <a:t>This charge just started 3/1, it was $84.50 ($76.10 NBS and $8.40 </a:t>
            </a:r>
            <a:r>
              <a:rPr lang="en-US" baseline="0" dirty="0" err="1" smtClean="0"/>
              <a:t>Clin</a:t>
            </a:r>
            <a:r>
              <a:rPr lang="en-US" baseline="0" dirty="0" smtClean="0"/>
              <a:t> Sub)</a:t>
            </a:r>
          </a:p>
          <a:p>
            <a:pPr marL="0" indent="0" defTabSz="933237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0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Facility Billing = 96.25%		Private Insurance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77E0-A9F2-4003-9129-84DE186C473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7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1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3B97-7CB1-412A-9E5B-34B346FD3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14E2-BF85-4F0D-8C59-DCEBF0A955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1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6727-3D90-4061-9F1E-8396EEE74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9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B76C-CC24-4FAE-911B-A6987DD531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7E407-B3B7-400F-9B5E-37E3D9088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00F4-7141-4B79-B01B-AC053137E7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9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35C5-E88F-4932-AC71-5E141651A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A494D-0D52-4E71-9024-2B74081D0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8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0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3D09-03FF-4E37-AB67-DF9F45396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9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EDA14-D7AA-4BB4-9341-17665A626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0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199F-5F66-4675-B2E0-A7D386A64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92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8940-95B6-4D90-AD88-54B99F7AF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9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BC8-5961-4D42-92BA-3D81124F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82903-16F6-4DAB-A62F-B2ECE094A5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75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7BB08-2928-4880-B9EC-D4722DBF55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60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40DD7-2AD3-4D66-AA05-43BB474D27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78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53803-5B3B-4CCA-A370-D17C370B60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6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DFF6B-95F9-4D47-B0FA-C442A10C64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8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37DA2-6E26-4A2F-97FC-FDF7A3D73A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52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BDA8-20F5-4932-B1B0-9E3DD6A508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23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3503-631C-40D5-957A-01578E9087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27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30CFA-DD97-4604-8589-6EB2B14545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61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EAA72-FC2A-44D4-B670-FD2E7B7B03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1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DC8D-18E6-445B-8101-80CFC9A78A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90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DA90966-5648-4B77-81C4-9DB793C87F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96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27935E0-2A32-4172-9A6B-5D0ABA560C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55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80317FC-5C05-43FC-A44B-9BB4275601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8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365AB-4FF7-4428-A437-2757829B54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0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0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83706-C57C-4F6E-B49B-BDF6C6E44C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14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B473D-2205-4E39-A181-F3CCC94C91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57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99A3C-D2AB-41AC-BF52-9724B9075B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46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1E214-B5DC-468E-9B0C-9FBF64E42F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70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B0C07-D308-4BDD-9E5F-6597704D4C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DF38F-6283-4FB7-BA9A-1C112ED4AB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50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8A6CA-D13D-435D-99E8-0304ADB4EA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13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8E7B6-DC9B-4BCC-AAA9-1F2181CD1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71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D714-78C0-4D03-A930-D815015BC7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06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3258B-741A-4614-9390-70E766106F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0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73F85C9-A329-4481-8D89-66730F0589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2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5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7EDC-ECC9-4F47-BC3E-A30D581C9C7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D61F-1E6B-4CAB-82AC-66699C353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457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 Riley – PHG 512 Lecture – 11/13/06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88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E9DC18-3173-4DD0-B948-79D0CC8E776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FEA18-F664-4642-8325-C774E102346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8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66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1AAADD-C2C8-4FAB-BCFC-1F8926BE2B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6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6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6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6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6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6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6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6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Stork300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1"/>
            <a:ext cx="6096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5000"/>
                </a:solidFill>
              </a:rPr>
              <a:t>Newborn </a:t>
            </a:r>
            <a:r>
              <a:rPr lang="en-US" altLang="en-US" sz="4000" dirty="0">
                <a:solidFill>
                  <a:srgbClr val="005000"/>
                </a:solidFill>
              </a:rPr>
              <a:t>$</a:t>
            </a:r>
            <a:r>
              <a:rPr lang="en-US" altLang="en-US" sz="4000" dirty="0" err="1" smtClean="0">
                <a:solidFill>
                  <a:srgbClr val="005000"/>
                </a:solidFill>
              </a:rPr>
              <a:t>creening</a:t>
            </a:r>
            <a:r>
              <a:rPr lang="en-US" altLang="en-US" sz="4000" dirty="0" smtClean="0">
                <a:solidFill>
                  <a:srgbClr val="005000"/>
                </a:solidFill>
              </a:rPr>
              <a:t/>
            </a:r>
            <a:br>
              <a:rPr lang="en-US" altLang="en-US" sz="4000" dirty="0" smtClean="0">
                <a:solidFill>
                  <a:srgbClr val="005000"/>
                </a:solidFill>
              </a:rPr>
            </a:br>
            <a:r>
              <a:rPr lang="en-US" altLang="en-US" sz="3200" dirty="0" smtClean="0">
                <a:solidFill>
                  <a:srgbClr val="005000"/>
                </a:solidFill>
              </a:rPr>
              <a:t>(Budgets and Economics)</a:t>
            </a:r>
            <a:endParaRPr lang="en-US" altLang="en-US" sz="4000" dirty="0">
              <a:solidFill>
                <a:srgbClr val="005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876800"/>
            <a:ext cx="8534400" cy="13716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005000"/>
                </a:solidFill>
              </a:rPr>
              <a:t>Leann Christensen, Fiscal Specialist</a:t>
            </a:r>
          </a:p>
          <a:p>
            <a:pPr eaLnBrk="1" hangingPunct="1"/>
            <a:r>
              <a:rPr lang="en-US" altLang="en-US" sz="2800" dirty="0" smtClean="0">
                <a:solidFill>
                  <a:srgbClr val="005000"/>
                </a:solidFill>
              </a:rPr>
              <a:t>John </a:t>
            </a:r>
            <a:r>
              <a:rPr lang="en-US" altLang="en-US" sz="2800" dirty="0">
                <a:solidFill>
                  <a:srgbClr val="005000"/>
                </a:solidFill>
              </a:rPr>
              <a:t>D. Thompson, </a:t>
            </a:r>
            <a:r>
              <a:rPr lang="en-US" altLang="en-US" sz="2800" dirty="0" smtClean="0">
                <a:solidFill>
                  <a:srgbClr val="005000"/>
                </a:solidFill>
              </a:rPr>
              <a:t>Director – Newborn Screening Program</a:t>
            </a:r>
            <a:endParaRPr lang="en-US" altLang="en-US" sz="2800" dirty="0">
              <a:solidFill>
                <a:srgbClr val="0050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005000"/>
                </a:solidFill>
              </a:rPr>
              <a:t>Washington State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4925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005000"/>
                </a:solidFill>
              </a:rPr>
              <a:t>Private Insurance Billing Tip</a:t>
            </a:r>
            <a:endParaRPr lang="en-US" sz="5400" u="sng" dirty="0">
              <a:solidFill>
                <a:srgbClr val="005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/>
              <a:t>WA State Health Care Authority is mandating Managed Care Organizations to contract with NBS!</a:t>
            </a:r>
          </a:p>
          <a:p>
            <a:pPr lvl="2"/>
            <a:endParaRPr lang="en-US" sz="3200" i="1" dirty="0" smtClean="0"/>
          </a:p>
          <a:p>
            <a:pPr marL="914400" lvl="2" indent="0">
              <a:buNone/>
            </a:pPr>
            <a:endParaRPr lang="en-US" sz="3200" dirty="0" smtClean="0"/>
          </a:p>
          <a:p>
            <a:pPr lvl="2"/>
            <a:endParaRPr lang="en-US" sz="3200" dirty="0"/>
          </a:p>
          <a:p>
            <a:pPr lvl="2"/>
            <a:r>
              <a:rPr lang="en-US" sz="3200" dirty="0" smtClean="0"/>
              <a:t>50% of WA births are on a Medicaid Plan</a:t>
            </a:r>
            <a:endParaRPr lang="en-US" sz="3200" i="1" dirty="0"/>
          </a:p>
          <a:p>
            <a:pPr lvl="2"/>
            <a:r>
              <a:rPr lang="en-US" sz="3200" dirty="0" smtClean="0"/>
              <a:t>Without this in place, we made $55,000 during the second half of 2017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95600"/>
            <a:ext cx="263945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005000"/>
                </a:solidFill>
              </a:rPr>
              <a:t>Projected NBS Fee Revenue</a:t>
            </a:r>
            <a:endParaRPr lang="en-US" sz="5400" u="sng" dirty="0">
              <a:solidFill>
                <a:srgbClr val="005000"/>
              </a:solidFill>
            </a:endParaRP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05000" y="1240374"/>
            <a:ext cx="2355460" cy="5561383"/>
          </a:xfrm>
          <a:prstGeom prst="rect">
            <a:avLst/>
          </a:prstGeom>
        </p:spPr>
      </p:pic>
      <p:pic>
        <p:nvPicPr>
          <p:cNvPr id="23" name="Content Placeholder 2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93000" y="1240374"/>
            <a:ext cx="2355460" cy="55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9901" y="685800"/>
            <a:ext cx="113879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57300"/>
            <a:ext cx="10820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Stork300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1"/>
            <a:ext cx="6096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5000"/>
                </a:solidFill>
              </a:rPr>
              <a:t>$</a:t>
            </a:r>
            <a:r>
              <a:rPr lang="en-US" altLang="en-US" sz="4000" dirty="0" err="1" smtClean="0">
                <a:solidFill>
                  <a:srgbClr val="005000"/>
                </a:solidFill>
              </a:rPr>
              <a:t>aving</a:t>
            </a:r>
            <a:r>
              <a:rPr lang="en-US" altLang="en-US" sz="4000" dirty="0" smtClean="0">
                <a:solidFill>
                  <a:srgbClr val="005000"/>
                </a:solidFill>
              </a:rPr>
              <a:t> Money by Reducing </a:t>
            </a:r>
            <a:r>
              <a:rPr lang="en-US" altLang="en-US" sz="4800" dirty="0" smtClean="0">
                <a:solidFill>
                  <a:srgbClr val="005000"/>
                </a:solidFill>
              </a:rPr>
              <a:t>¢</a:t>
            </a:r>
            <a:r>
              <a:rPr lang="en-US" altLang="en-US" sz="4000" dirty="0" err="1" smtClean="0">
                <a:solidFill>
                  <a:srgbClr val="005000"/>
                </a:solidFill>
              </a:rPr>
              <a:t>osts</a:t>
            </a:r>
            <a:endParaRPr lang="en-US" altLang="en-US" sz="4000" dirty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8600"/>
            <a:ext cx="10555284" cy="6891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WA NBS Budget Team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Office Director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NBS financial specialist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Billing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Contracts management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PHL budget analyst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Budget support for five sections within Division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Other misc. support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Econ 101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22437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Sunk costs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Money already spent – not working</a:t>
            </a:r>
          </a:p>
          <a:p>
            <a:pPr lvl="2"/>
            <a:r>
              <a:rPr lang="en-US" dirty="0" smtClean="0">
                <a:solidFill>
                  <a:srgbClr val="006600"/>
                </a:solidFill>
              </a:rPr>
              <a:t>Keep sinking money into effort</a:t>
            </a:r>
          </a:p>
          <a:p>
            <a:pPr lvl="2"/>
            <a:r>
              <a:rPr lang="en-US" smtClean="0">
                <a:solidFill>
                  <a:srgbClr val="006600"/>
                </a:solidFill>
              </a:rPr>
              <a:t>Cut losses</a:t>
            </a:r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Opportunity costs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What are we choosing not to do/fund?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Public goods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Information on the </a:t>
            </a:r>
            <a:r>
              <a:rPr lang="en-US" dirty="0" smtClean="0">
                <a:solidFill>
                  <a:srgbClr val="006600"/>
                </a:solidFill>
              </a:rPr>
              <a:t>internet (</a:t>
            </a:r>
            <a:r>
              <a:rPr lang="en-US" dirty="0" err="1" smtClean="0">
                <a:solidFill>
                  <a:srgbClr val="006600"/>
                </a:solidFill>
              </a:rPr>
              <a:t>NewSTEPs</a:t>
            </a:r>
            <a:r>
              <a:rPr lang="en-US" dirty="0" smtClean="0">
                <a:solidFill>
                  <a:srgbClr val="006600"/>
                </a:solidFill>
              </a:rPr>
              <a:t> 360 resources)</a:t>
            </a:r>
            <a:endParaRPr lang="en-US" dirty="0">
              <a:solidFill>
                <a:srgbClr val="006600"/>
              </a:solidFill>
            </a:endParaRP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Technical assistance</a:t>
            </a:r>
          </a:p>
        </p:txBody>
      </p:sp>
      <p:sp>
        <p:nvSpPr>
          <p:cNvPr id="5" name="AutoShape 2" descr="Image result for adam smith economics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006" y="1603249"/>
            <a:ext cx="3415994" cy="21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Value of Monthly Budget Reviews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Monthly budget reviews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Keep a pulse on what’s happening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Plan for</a:t>
            </a:r>
          </a:p>
          <a:p>
            <a:pPr lvl="2"/>
            <a:r>
              <a:rPr lang="en-US" dirty="0" smtClean="0">
                <a:solidFill>
                  <a:srgbClr val="006600"/>
                </a:solidFill>
              </a:rPr>
              <a:t>COLAs/raises</a:t>
            </a:r>
          </a:p>
          <a:p>
            <a:pPr lvl="2"/>
            <a:r>
              <a:rPr lang="en-US" dirty="0" smtClean="0">
                <a:solidFill>
                  <a:srgbClr val="006600"/>
                </a:solidFill>
              </a:rPr>
              <a:t>Long-term plans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Good to have someone responsible for monitoring </a:t>
            </a:r>
            <a:endParaRPr lang="en-US" dirty="0">
              <a:solidFill>
                <a:srgbClr val="006600"/>
              </a:solidFill>
            </a:endParaRPr>
          </a:p>
          <a:p>
            <a:pPr lvl="2"/>
            <a:r>
              <a:rPr lang="en-US" dirty="0" smtClean="0">
                <a:solidFill>
                  <a:srgbClr val="006600"/>
                </a:solidFill>
              </a:rPr>
              <a:t>bankruptcy example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962400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140"/>
          <a:stretch/>
        </p:blipFill>
        <p:spPr>
          <a:xfrm>
            <a:off x="8014006" y="1600200"/>
            <a:ext cx="3415994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Strategies to Keep the Ship Floating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22437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Forecasting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Each year, costs increase</a:t>
            </a:r>
          </a:p>
          <a:p>
            <a:pPr lvl="2"/>
            <a:r>
              <a:rPr lang="en-US" dirty="0" smtClean="0">
                <a:solidFill>
                  <a:srgbClr val="006600"/>
                </a:solidFill>
              </a:rPr>
              <a:t>Kits/reagents</a:t>
            </a:r>
          </a:p>
          <a:p>
            <a:pPr lvl="2"/>
            <a:r>
              <a:rPr lang="en-US" dirty="0" smtClean="0">
                <a:solidFill>
                  <a:srgbClr val="006600"/>
                </a:solidFill>
              </a:rPr>
              <a:t>NBS collection cards</a:t>
            </a:r>
          </a:p>
          <a:p>
            <a:pPr lvl="2"/>
            <a:r>
              <a:rPr lang="en-US" dirty="0" smtClean="0">
                <a:solidFill>
                  <a:srgbClr val="006600"/>
                </a:solidFill>
              </a:rPr>
              <a:t>Service contracts (LIMS, etc.)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Take this into consideration when budgeting for a new test</a:t>
            </a:r>
          </a:p>
          <a:p>
            <a:pPr lvl="2"/>
            <a:r>
              <a:rPr lang="en-US" dirty="0" smtClean="0">
                <a:solidFill>
                  <a:srgbClr val="006600"/>
                </a:solidFill>
              </a:rPr>
              <a:t>Five-year estimate on costs</a:t>
            </a:r>
          </a:p>
          <a:p>
            <a:pPr lvl="2"/>
            <a:r>
              <a:rPr lang="en-US" dirty="0" smtClean="0">
                <a:solidFill>
                  <a:srgbClr val="006600"/>
                </a:solidFill>
              </a:rPr>
              <a:t>Estimate salaries on the high end - if turn-over, saves money</a:t>
            </a:r>
          </a:p>
          <a:p>
            <a:r>
              <a:rPr lang="en-US" dirty="0">
                <a:solidFill>
                  <a:srgbClr val="006600"/>
                </a:solidFill>
              </a:rPr>
              <a:t>Prepare for a rainy day (i.e. birthrate lower than predicted, emergencies)</a:t>
            </a:r>
          </a:p>
          <a:p>
            <a:pPr lvl="2"/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Ways to Save Money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41436"/>
            <a:ext cx="10972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Bundling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Purchasing in bulk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Maintenance contracts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Service contracts – several year agreement (with possible out)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Expensive equipment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Lease/purchase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Reagent/rental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Multiplexing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Technology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Robotics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IT solutions</a:t>
            </a:r>
          </a:p>
        </p:txBody>
      </p:sp>
      <p:sp>
        <p:nvSpPr>
          <p:cNvPr id="5" name="AutoShape 2" descr="Image result for dollar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3813177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Objectives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Current revenue and expenditures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Tools to assess costs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Look to reallocate money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Timeliness activities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Increase staff capacity</a:t>
            </a:r>
          </a:p>
          <a:p>
            <a:pPr lvl="1"/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Caveat: WA experience – limited, but hopefully helpful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Ways to Save on Personnel Costs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Part-time help</a:t>
            </a:r>
          </a:p>
          <a:p>
            <a:r>
              <a:rPr lang="en-US" dirty="0">
                <a:solidFill>
                  <a:srgbClr val="006600"/>
                </a:solidFill>
              </a:rPr>
              <a:t>Overtime </a:t>
            </a:r>
            <a:r>
              <a:rPr lang="en-US" dirty="0" smtClean="0">
                <a:solidFill>
                  <a:srgbClr val="006600"/>
                </a:solidFill>
              </a:rPr>
              <a:t>options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Vacancies </a:t>
            </a:r>
            <a:r>
              <a:rPr lang="en-US" dirty="0">
                <a:solidFill>
                  <a:srgbClr val="006600"/>
                </a:solidFill>
              </a:rPr>
              <a:t>save money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3813177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Audit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257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Beware of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“That’s how we’ve always done it.”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“That’s how I was trained.”</a:t>
            </a:r>
          </a:p>
          <a:p>
            <a:pPr lvl="1"/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Process improvement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Process elimination?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Takes an initial investment before returns 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start coming</a:t>
            </a:r>
          </a:p>
          <a:p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Value </a:t>
            </a:r>
            <a:r>
              <a:rPr lang="en-US" dirty="0">
                <a:solidFill>
                  <a:srgbClr val="006600"/>
                </a:solidFill>
              </a:rPr>
              <a:t>of fresh perspective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57200"/>
            <a:ext cx="3533775" cy="50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Free! (sort of)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Grant money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Allows for work that wouldn’t otherwise get done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Pays for work that would otherwise get done </a:t>
            </a:r>
            <a:r>
              <a:rPr lang="en-US" dirty="0" smtClean="0">
                <a:solidFill>
                  <a:srgbClr val="006600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6600"/>
                </a:solidFill>
              </a:rPr>
              <a:t> frees up money for other things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Practicum/Internships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Synergistic opportunities for progress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Training </a:t>
            </a:r>
            <a:endParaRPr lang="en-US" dirty="0">
              <a:solidFill>
                <a:srgbClr val="006600"/>
              </a:solidFill>
            </a:endParaRP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Microsoft academy/online resources</a:t>
            </a:r>
          </a:p>
          <a:p>
            <a:r>
              <a:rPr lang="en-US" dirty="0">
                <a:solidFill>
                  <a:srgbClr val="006600"/>
                </a:solidFill>
              </a:rPr>
              <a:t>Donations 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4114800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Stork300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1"/>
            <a:ext cx="6096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5000"/>
                </a:solidFill>
              </a:rPr>
              <a:t>Getting More Money</a:t>
            </a:r>
            <a:endParaRPr lang="en-US" altLang="en-US" sz="4000" dirty="0">
              <a:solidFill>
                <a:srgbClr val="005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4621214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10 year cost analysis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5029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Costs going up over time</a:t>
            </a:r>
          </a:p>
          <a:p>
            <a:endParaRPr lang="en-US" dirty="0" smtClean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US" dirty="0" smtClean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Birthrates (9% increase)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Number of tests performed (145% increase)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62137"/>
              </p:ext>
            </p:extLst>
          </p:nvPr>
        </p:nvGraphicFramePr>
        <p:xfrm>
          <a:off x="838200" y="2209800"/>
          <a:ext cx="4953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Avg. FTE salary &amp;</a:t>
                      </a:r>
                      <a:r>
                        <a:rPr lang="en-US" baseline="0" dirty="0" smtClean="0"/>
                        <a:t> 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Facilities support cost/FTE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n-US" baseline="0" dirty="0" smtClean="0"/>
                        <a:t>Key contractor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Postage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Equipment maintenance</a:t>
                      </a:r>
                      <a:r>
                        <a:rPr lang="en-US" baseline="0" dirty="0" smtClean="0"/>
                        <a:t> &amp; repair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Supplies and reagents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133600"/>
            <a:ext cx="4960138" cy="27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Operational Fee Increase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Coordinated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Internal – upper management support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External – multidisciplinary NBS fee advisory board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Personnel – people working out of class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Aging instruments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Operating funds to keep up with inflation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WRAP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Workforce Resource Allocation Project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Stork300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1"/>
            <a:ext cx="6096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5000"/>
                </a:solidFill>
              </a:rPr>
              <a:t>Budget Impact Analysis for </a:t>
            </a:r>
            <a:r>
              <a:rPr lang="en-US" altLang="en-US" sz="4000" dirty="0">
                <a:solidFill>
                  <a:srgbClr val="005000"/>
                </a:solidFill>
              </a:rPr>
              <a:t>Adding </a:t>
            </a:r>
            <a:r>
              <a:rPr lang="en-US" altLang="en-US" sz="4000" dirty="0" smtClean="0">
                <a:solidFill>
                  <a:srgbClr val="005000"/>
                </a:solidFill>
              </a:rPr>
              <a:t>NBS </a:t>
            </a:r>
            <a:r>
              <a:rPr lang="en-US" altLang="en-US" sz="4000" dirty="0">
                <a:solidFill>
                  <a:srgbClr val="005000"/>
                </a:solidFill>
              </a:rPr>
              <a:t>for </a:t>
            </a:r>
            <a:r>
              <a:rPr lang="en-US" altLang="en-US" sz="4000" dirty="0" err="1" smtClean="0">
                <a:solidFill>
                  <a:srgbClr val="005000"/>
                </a:solidFill>
              </a:rPr>
              <a:t>Pompe</a:t>
            </a:r>
            <a:r>
              <a:rPr lang="en-US" altLang="en-US" sz="4000" dirty="0" smtClean="0">
                <a:solidFill>
                  <a:srgbClr val="005000"/>
                </a:solidFill>
              </a:rPr>
              <a:t> disease and MPS-I</a:t>
            </a:r>
            <a:endParaRPr lang="en-US" altLang="en-US" sz="4000" dirty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New Test Costs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Instruments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Reagents and consumables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Buffers, wash solutions, testing plates, pipette tips, etc.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Staff time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Front-line lab technician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Lead worker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Follow-up staff </a:t>
            </a:r>
          </a:p>
          <a:p>
            <a:r>
              <a:rPr lang="en-US" dirty="0" err="1" smtClean="0">
                <a:solidFill>
                  <a:srgbClr val="006600"/>
                </a:solidFill>
              </a:rPr>
              <a:t>Indirects</a:t>
            </a:r>
            <a:r>
              <a:rPr lang="en-US" dirty="0" smtClean="0">
                <a:solidFill>
                  <a:srgbClr val="006600"/>
                </a:solidFill>
              </a:rPr>
              <a:t> (23.7% - general agency support)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685800"/>
            <a:ext cx="11506200" cy="5715000"/>
            <a:chOff x="0" y="685800"/>
            <a:chExt cx="7369984" cy="36677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50625" b="275"/>
            <a:stretch/>
          </p:blipFill>
          <p:spPr>
            <a:xfrm>
              <a:off x="0" y="685800"/>
              <a:ext cx="6019800" cy="36677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88125" r="801" b="275"/>
            <a:stretch/>
          </p:blipFill>
          <p:spPr>
            <a:xfrm>
              <a:off x="6019800" y="685800"/>
              <a:ext cx="1350184" cy="36677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343400" y="76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000"/>
                </a:solidFill>
              </a:rPr>
              <a:t>Calculating Cost/Test</a:t>
            </a:r>
            <a:endParaRPr lang="en-US" sz="2400" dirty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7533"/>
          <a:stretch/>
        </p:blipFill>
        <p:spPr>
          <a:xfrm>
            <a:off x="289433" y="0"/>
            <a:ext cx="7254367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58000" y="6477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571232" y="3962400"/>
            <a:ext cx="1801368" cy="2514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71916" y="3505200"/>
            <a:ext cx="356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$848,239/90,000 = $9.42/baby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38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000"/>
                </a:solidFill>
              </a:rPr>
              <a:t>Financial Calculator</a:t>
            </a:r>
            <a:endParaRPr lang="en-US" sz="2400" dirty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Stork300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1"/>
            <a:ext cx="6096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5000"/>
                </a:solidFill>
              </a:rPr>
              <a:t>NBS Budget</a:t>
            </a:r>
            <a:endParaRPr lang="en-US" altLang="en-US" sz="4000" dirty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3" y="0"/>
            <a:ext cx="1161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smtClean="0">
                <a:solidFill>
                  <a:srgbClr val="005000"/>
                </a:solidFill>
              </a:rPr>
              <a:t>Budgeting</a:t>
            </a:r>
            <a:r>
              <a:rPr lang="en-US" sz="5400" u="sng" dirty="0" smtClean="0"/>
              <a:t> Basics</a:t>
            </a:r>
            <a:endParaRPr lang="en-US" sz="5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1625600"/>
            <a:ext cx="3403600" cy="170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905000"/>
            <a:ext cx="379944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smtClean="0"/>
              <a:t>Revenue Sources</a:t>
            </a:r>
            <a:endParaRPr lang="en-US" sz="54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53863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1" y="1268074"/>
            <a:ext cx="3057955" cy="3068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11" y="4282691"/>
            <a:ext cx="2492417" cy="209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5" y="1344911"/>
            <a:ext cx="2009615" cy="178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09" y="3596142"/>
            <a:ext cx="2286000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068615"/>
            <a:ext cx="153352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3505200"/>
            <a:ext cx="4056836" cy="566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485" y="4820099"/>
            <a:ext cx="2173016" cy="14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9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71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005000"/>
                </a:solidFill>
              </a:rPr>
              <a:t>Newborn Screening Fee</a:t>
            </a:r>
            <a:endParaRPr lang="en-US" sz="5400" u="sng" dirty="0">
              <a:solidFill>
                <a:srgbClr val="005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u="sng" dirty="0" smtClean="0"/>
              <a:t>$92.60 per baby*</a:t>
            </a:r>
          </a:p>
          <a:p>
            <a:pPr marL="0" indent="0" algn="r">
              <a:buNone/>
            </a:pPr>
            <a:r>
              <a:rPr lang="en-US" dirty="0" smtClean="0"/>
              <a:t>$84.20 – NBS</a:t>
            </a:r>
          </a:p>
          <a:p>
            <a:pPr marL="0" indent="0" algn="r">
              <a:buNone/>
            </a:pPr>
            <a:r>
              <a:rPr lang="en-US" dirty="0" smtClean="0"/>
              <a:t>$8.40 – Clinic Subsidy 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6" y="1600201"/>
            <a:ext cx="52387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005000"/>
                </a:solidFill>
              </a:rPr>
              <a:t>Billing</a:t>
            </a:r>
            <a:endParaRPr lang="en-US" sz="5400" u="sng" dirty="0">
              <a:solidFill>
                <a:srgbClr val="005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u="sng" dirty="0" smtClean="0"/>
              <a:t>Facility Billing</a:t>
            </a:r>
            <a:endParaRPr lang="en-US" sz="4000" u="sng" dirty="0"/>
          </a:p>
          <a:p>
            <a:r>
              <a:rPr lang="en-US" dirty="0" smtClean="0"/>
              <a:t>96.25% of births</a:t>
            </a:r>
          </a:p>
          <a:p>
            <a:r>
              <a:rPr lang="en-US" dirty="0" smtClean="0"/>
              <a:t>Access program to create invoices that are sent to hospitals/clinics</a:t>
            </a:r>
          </a:p>
          <a:p>
            <a:r>
              <a:rPr lang="en-US" dirty="0" smtClean="0"/>
              <a:t>8-10 hours/month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u="sng" dirty="0" smtClean="0"/>
              <a:t>Private Insurance Billing</a:t>
            </a:r>
          </a:p>
          <a:p>
            <a:r>
              <a:rPr lang="en-US" dirty="0" smtClean="0"/>
              <a:t>3.75% of births</a:t>
            </a:r>
          </a:p>
          <a:p>
            <a:r>
              <a:rPr lang="en-US" dirty="0" smtClean="0"/>
              <a:t>Collect insurance info</a:t>
            </a:r>
          </a:p>
          <a:p>
            <a:r>
              <a:rPr lang="en-US" dirty="0" smtClean="0"/>
              <a:t>Third party biller submits claims because we do not have that expertise</a:t>
            </a:r>
          </a:p>
          <a:p>
            <a:r>
              <a:rPr lang="en-US" dirty="0" smtClean="0"/>
              <a:t>16-20 hours/month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09" y="4822963"/>
            <a:ext cx="24892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49" y="4661452"/>
            <a:ext cx="22098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18" y="4260833"/>
            <a:ext cx="1943988" cy="2610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07" y="4481195"/>
            <a:ext cx="1762802" cy="20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8131</TotalTime>
  <Words>844</Words>
  <Application>Microsoft Office PowerPoint</Application>
  <PresentationFormat>Widescreen</PresentationFormat>
  <Paragraphs>234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Custom Design</vt:lpstr>
      <vt:lpstr>5_Default Design</vt:lpstr>
      <vt:lpstr>Default Design</vt:lpstr>
      <vt:lpstr>Newborn $creening (Budgets and Economics)</vt:lpstr>
      <vt:lpstr>Objectives</vt:lpstr>
      <vt:lpstr>NBS Budget</vt:lpstr>
      <vt:lpstr>Budgeting Basics</vt:lpstr>
      <vt:lpstr>Revenue Sources</vt:lpstr>
      <vt:lpstr>PowerPoint Presentation</vt:lpstr>
      <vt:lpstr>PowerPoint Presentation</vt:lpstr>
      <vt:lpstr>Newborn Screening Fee</vt:lpstr>
      <vt:lpstr>Billing</vt:lpstr>
      <vt:lpstr>Private Insurance Billing Tip</vt:lpstr>
      <vt:lpstr>Projected NBS Fee Revenue</vt:lpstr>
      <vt:lpstr>PowerPoint Presentation</vt:lpstr>
      <vt:lpstr>PowerPoint Presentation</vt:lpstr>
      <vt:lpstr>$aving Money by Reducing ¢osts</vt:lpstr>
      <vt:lpstr>WA NBS Budget Team</vt:lpstr>
      <vt:lpstr>Econ 101</vt:lpstr>
      <vt:lpstr>Value of Monthly Budget Reviews</vt:lpstr>
      <vt:lpstr>Strategies to Keep the Ship Floating</vt:lpstr>
      <vt:lpstr>Ways to Save Money</vt:lpstr>
      <vt:lpstr>Ways to Save on Personnel Costs</vt:lpstr>
      <vt:lpstr>Audit</vt:lpstr>
      <vt:lpstr>Free! (sort of)</vt:lpstr>
      <vt:lpstr>Getting More Money</vt:lpstr>
      <vt:lpstr>10 year cost analysis</vt:lpstr>
      <vt:lpstr>Operational Fee Increase</vt:lpstr>
      <vt:lpstr>Budget Impact Analysis for Adding NBS for Pompe disease and MPS-I</vt:lpstr>
      <vt:lpstr>New Test Costs</vt:lpstr>
      <vt:lpstr>PowerPoint Presentation</vt:lpstr>
      <vt:lpstr>PowerPoint Presentation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Cost-Benefit Analysis for Adding Newborn Screening for ALD</dc:title>
  <dc:creator>johnt</dc:creator>
  <cp:lastModifiedBy>Thompson, John D  (DOH)</cp:lastModifiedBy>
  <cp:revision>103</cp:revision>
  <cp:lastPrinted>2018-04-16T19:14:44Z</cp:lastPrinted>
  <dcterms:created xsi:type="dcterms:W3CDTF">2015-10-26T17:49:28Z</dcterms:created>
  <dcterms:modified xsi:type="dcterms:W3CDTF">2018-04-25T15:40:51Z</dcterms:modified>
</cp:coreProperties>
</file>